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 autoCompressPictures="0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93" r:id="rId5"/>
    <p:sldId id="295" r:id="rId6"/>
    <p:sldId id="296" r:id="rId7"/>
    <p:sldId id="299" r:id="rId8"/>
    <p:sldId id="298" r:id="rId9"/>
    <p:sldId id="300" r:id="rId10"/>
    <p:sldId id="301" r:id="rId11"/>
    <p:sldId id="302" r:id="rId12"/>
    <p:sldId id="303" r:id="rId13"/>
    <p:sldId id="304" r:id="rId14"/>
    <p:sldId id="305" r:id="rId15"/>
    <p:sldId id="306" r:id="rId16"/>
    <p:sldId id="294" r:id="rId17"/>
  </p:sldIdLst>
  <p:sldSz cx="9144000" cy="6858000" type="screen4x3"/>
  <p:notesSz cx="6858000" cy="9144000"/>
  <p:embeddedFontLs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Open Sans Condensed" panose="020B0604020202020204" charset="0"/>
      <p:regular r:id="rId24"/>
      <p:bold r:id="rId25"/>
    </p:embeddedFont>
    <p:embeddedFont>
      <p:font typeface="Open Sans Condensed Light" panose="020B0604020202020204" charset="0"/>
      <p:regular r:id="rId26"/>
      <p: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5C79"/>
    <a:srgbClr val="FF0004"/>
    <a:srgbClr val="FFC10E"/>
    <a:srgbClr val="0099C0"/>
    <a:srgbClr val="43789F"/>
    <a:srgbClr val="FFFFFF"/>
    <a:srgbClr val="EEF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D9E9D1-D8D4-4E5C-8426-D6499F22BCD8}" v="1" dt="2021-06-06T20:34:36.4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0" autoAdjust="0"/>
    <p:restoredTop sz="95816" autoAdjust="0"/>
  </p:normalViewPr>
  <p:slideViewPr>
    <p:cSldViewPr snapToGrid="0" snapToObjects="1">
      <p:cViewPr>
        <p:scale>
          <a:sx n="50" d="100"/>
          <a:sy n="50" d="100"/>
        </p:scale>
        <p:origin x="1764" y="2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0" d="100"/>
          <a:sy n="130" d="100"/>
        </p:scale>
        <p:origin x="360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19F00CDC-1D6C-7B48-A220-A725B67A3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AED6DF5-8DD3-2341-AEC7-07D09BF549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FD2A11-F1A5-E748-8EE9-B962C45F343E}" type="datetimeFigureOut">
              <a:t>11/03/2025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17E6EE8-059B-8C4C-899B-C4CAA9EA72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753F467-A40B-E346-867B-485C45886D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59005-0E9F-0341-BAEB-8D3A4124C663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196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9D052-5B37-A94B-8FF8-A759323DDEC2}" type="datetimeFigureOut">
              <a:t>11/03/2025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B0267-42D8-F44A-8A36-0D6F655D7E73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09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DF066EA-BC45-8E49-95AB-71B0182B7C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Titolo 3">
            <a:extLst>
              <a:ext uri="{FF2B5EF4-FFF2-40B4-BE49-F238E27FC236}">
                <a16:creationId xmlns:a16="http://schemas.microsoft.com/office/drawing/2014/main" id="{96C388C2-E709-4446-AC8B-8AF20FE08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6325" y="2646941"/>
            <a:ext cx="5993211" cy="1325563"/>
          </a:xfrm>
          <a:prstGeom prst="rect">
            <a:avLst/>
          </a:prstGeom>
        </p:spPr>
        <p:txBody>
          <a:bodyPr/>
          <a:lstStyle>
            <a:lvl1pPr>
              <a:defRPr sz="540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Titolo</a:t>
            </a:r>
            <a:endParaRPr lang="en-US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8129E5F7-775F-724F-900B-5B63518316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46325" y="4315961"/>
            <a:ext cx="6001011" cy="346472"/>
          </a:xfrm>
          <a:prstGeom prst="rect">
            <a:avLst/>
          </a:prstGeom>
        </p:spPr>
        <p:txBody>
          <a:bodyPr/>
          <a:lstStyle>
            <a:lvl1pPr>
              <a:buNone/>
              <a:defRPr sz="180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>
                <a:solidFill>
                  <a:schemeClr val="bg1"/>
                </a:solidFill>
              </a:defRPr>
            </a:lvl2pPr>
            <a:lvl3pPr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dirty="0"/>
              <a:t>Laureando: Nome Cognome</a:t>
            </a:r>
            <a:endParaRPr lang="en-US" dirty="0"/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601863A2-63EF-4D4B-8647-9C47E535AA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46325" y="4830198"/>
            <a:ext cx="6000750" cy="733425"/>
          </a:xfrm>
          <a:prstGeom prst="rect">
            <a:avLst/>
          </a:prstGeom>
        </p:spPr>
        <p:txBody>
          <a:bodyPr/>
          <a:lstStyle>
            <a:lvl1pPr>
              <a:buNone/>
              <a:defRPr sz="1500" b="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it-IT" dirty="0"/>
              <a:t>Relatore: Prof. Nome Cognome</a:t>
            </a:r>
            <a:endParaRPr lang="en-US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24001CF-904D-584C-B30D-6004DDD17600}"/>
              </a:ext>
            </a:extLst>
          </p:cNvPr>
          <p:cNvSpPr txBox="1"/>
          <p:nvPr userDrawn="1"/>
        </p:nvSpPr>
        <p:spPr>
          <a:xfrm>
            <a:off x="5767789" y="205991"/>
            <a:ext cx="2913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Dipartimento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di Ingegneria e 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Scienze </a:t>
            </a:r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dell’Informazione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e Matematica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3F106F7-D266-FC42-B67F-FB608E4A0019}"/>
              </a:ext>
            </a:extLst>
          </p:cNvPr>
          <p:cNvSpPr txBox="1"/>
          <p:nvPr userDrawn="1"/>
        </p:nvSpPr>
        <p:spPr>
          <a:xfrm>
            <a:off x="2346324" y="6282677"/>
            <a:ext cx="6001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Corso di </a:t>
            </a:r>
            <a:r>
              <a:rPr lang="en-US" b="1" i="0" dirty="0" err="1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Laurea</a:t>
            </a:r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 in Informatica</a:t>
            </a:r>
          </a:p>
        </p:txBody>
      </p:sp>
      <p:sp>
        <p:nvSpPr>
          <p:cNvPr id="2" name="Rettangolo 1"/>
          <p:cNvSpPr/>
          <p:nvPr userDrawn="1"/>
        </p:nvSpPr>
        <p:spPr>
          <a:xfrm>
            <a:off x="1910080" y="2519680"/>
            <a:ext cx="182880" cy="4338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619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testo, esterni&#10;&#10;Descrizione generata automaticamente">
            <a:extLst>
              <a:ext uri="{FF2B5EF4-FFF2-40B4-BE49-F238E27FC236}">
                <a16:creationId xmlns:a16="http://schemas.microsoft.com/office/drawing/2014/main" id="{6B7D0775-7D6D-D84E-B634-3CDF94F2EE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2022C128-0BC7-574A-8E22-6D66E50ED51F}"/>
              </a:ext>
            </a:extLst>
          </p:cNvPr>
          <p:cNvCxnSpPr>
            <a:cxnSpLocks/>
          </p:cNvCxnSpPr>
          <p:nvPr userDrawn="1"/>
        </p:nvCxnSpPr>
        <p:spPr>
          <a:xfrm>
            <a:off x="1222568" y="1758073"/>
            <a:ext cx="0" cy="2424928"/>
          </a:xfrm>
          <a:prstGeom prst="line">
            <a:avLst/>
          </a:prstGeom>
          <a:ln w="3175">
            <a:solidFill>
              <a:srgbClr val="FFFFFF">
                <a:alpha val="2117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8715CB32-7461-EE43-9185-6E4EB9CB35C6}"/>
              </a:ext>
            </a:extLst>
          </p:cNvPr>
          <p:cNvCxnSpPr>
            <a:cxnSpLocks/>
          </p:cNvCxnSpPr>
          <p:nvPr userDrawn="1"/>
        </p:nvCxnSpPr>
        <p:spPr>
          <a:xfrm flipH="1">
            <a:off x="991022" y="4077752"/>
            <a:ext cx="7006189" cy="0"/>
          </a:xfrm>
          <a:prstGeom prst="line">
            <a:avLst/>
          </a:prstGeom>
          <a:ln w="3175">
            <a:solidFill>
              <a:srgbClr val="FFFFFF">
                <a:alpha val="2117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olo 3">
            <a:extLst>
              <a:ext uri="{FF2B5EF4-FFF2-40B4-BE49-F238E27FC236}">
                <a16:creationId xmlns:a16="http://schemas.microsoft.com/office/drawing/2014/main" id="{96C388C2-E709-4446-AC8B-8AF20FE08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6325" y="2646941"/>
            <a:ext cx="5993211" cy="1325563"/>
          </a:xfrm>
          <a:prstGeom prst="rect">
            <a:avLst/>
          </a:prstGeom>
        </p:spPr>
        <p:txBody>
          <a:bodyPr/>
          <a:lstStyle>
            <a:lvl1pPr>
              <a:defRPr sz="540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Titolo</a:t>
            </a:r>
            <a:endParaRPr lang="en-US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8129E5F7-775F-724F-900B-5B63518316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46325" y="4315961"/>
            <a:ext cx="6001011" cy="346472"/>
          </a:xfrm>
          <a:prstGeom prst="rect">
            <a:avLst/>
          </a:prstGeom>
        </p:spPr>
        <p:txBody>
          <a:bodyPr/>
          <a:lstStyle>
            <a:lvl1pPr>
              <a:buNone/>
              <a:defRPr sz="180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>
                <a:solidFill>
                  <a:schemeClr val="bg1"/>
                </a:solidFill>
              </a:defRPr>
            </a:lvl2pPr>
            <a:lvl3pPr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dirty="0"/>
              <a:t>Laureando: Nome Cognome</a:t>
            </a:r>
            <a:endParaRPr lang="en-US" dirty="0"/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601863A2-63EF-4D4B-8647-9C47E535AA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46325" y="4830198"/>
            <a:ext cx="6000750" cy="733425"/>
          </a:xfrm>
          <a:prstGeom prst="rect">
            <a:avLst/>
          </a:prstGeom>
        </p:spPr>
        <p:txBody>
          <a:bodyPr/>
          <a:lstStyle>
            <a:lvl1pPr>
              <a:buNone/>
              <a:defRPr sz="1500" b="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it-IT" dirty="0"/>
              <a:t>Relatore: Prof. Nome Cognome</a:t>
            </a:r>
            <a:endParaRPr lang="en-US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24001CF-904D-584C-B30D-6004DDD17600}"/>
              </a:ext>
            </a:extLst>
          </p:cNvPr>
          <p:cNvSpPr txBox="1"/>
          <p:nvPr userDrawn="1"/>
        </p:nvSpPr>
        <p:spPr>
          <a:xfrm>
            <a:off x="5767789" y="205991"/>
            <a:ext cx="2913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Dipartimento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di Ingegneria e 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Scienze </a:t>
            </a:r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dell’Informazione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e Matematica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3F106F7-D266-FC42-B67F-FB608E4A0019}"/>
              </a:ext>
            </a:extLst>
          </p:cNvPr>
          <p:cNvSpPr txBox="1"/>
          <p:nvPr userDrawn="1"/>
        </p:nvSpPr>
        <p:spPr>
          <a:xfrm>
            <a:off x="2346324" y="6282677"/>
            <a:ext cx="6001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Corso di </a:t>
            </a:r>
            <a:r>
              <a:rPr lang="en-US" b="1" i="0" dirty="0" err="1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Laurea</a:t>
            </a:r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 </a:t>
            </a:r>
            <a:r>
              <a:rPr lang="en-US" b="1" i="0" dirty="0" err="1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Magistrale</a:t>
            </a:r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 in Informatica</a:t>
            </a:r>
          </a:p>
        </p:txBody>
      </p:sp>
      <p:sp>
        <p:nvSpPr>
          <p:cNvPr id="11" name="Rettangolo 10"/>
          <p:cNvSpPr/>
          <p:nvPr userDrawn="1"/>
        </p:nvSpPr>
        <p:spPr>
          <a:xfrm>
            <a:off x="1910080" y="2519680"/>
            <a:ext cx="182880" cy="4338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473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745554FB-63EB-274A-9638-71AEDA324A49}"/>
              </a:ext>
            </a:extLst>
          </p:cNvPr>
          <p:cNvSpPr/>
          <p:nvPr userDrawn="1"/>
        </p:nvSpPr>
        <p:spPr>
          <a:xfrm>
            <a:off x="0" y="-1"/>
            <a:ext cx="9144000" cy="10265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it-IT" sz="2800" b="0" i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443FA650-A669-E840-9116-A5DF3AA2B8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8532982" y="333556"/>
            <a:ext cx="449002" cy="329879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1B815A0-7658-7646-92F3-7B8C39E51351}"/>
              </a:ext>
            </a:extLst>
          </p:cNvPr>
          <p:cNvSpPr txBox="1"/>
          <p:nvPr userDrawn="1"/>
        </p:nvSpPr>
        <p:spPr>
          <a:xfrm>
            <a:off x="8560071" y="175330"/>
            <a:ext cx="449002" cy="64633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fld id="{D49B7507-D0D2-6741-A4B2-26B285187CD0}" type="slidenum">
              <a:rPr lang="it-IT" sz="1800" b="0" i="0" smtClean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pPr algn="ctr"/>
              <a:t>‹N›</a:t>
            </a:fld>
            <a:endParaRPr lang="it-IT" sz="1600" b="0" i="0" dirty="0">
              <a:solidFill>
                <a:schemeClr val="bg1"/>
              </a:solidFill>
              <a:latin typeface="Calibri Light" panose="020F0302020204030204" pitchFamily="34" charset="0"/>
              <a:ea typeface="Open Sans Condensed Light" panose="020B0604020202020204" charset="0"/>
              <a:cs typeface="Calibri Light" panose="020F0302020204030204" pitchFamily="34" charset="0"/>
            </a:endParaRP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A014DC56-5737-8D41-BE91-5D4C5DF134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0818" y="1207689"/>
            <a:ext cx="8824821" cy="5393883"/>
          </a:xfrm>
          <a:prstGeom prst="rect">
            <a:avLst/>
          </a:prstGeom>
        </p:spPr>
        <p:txBody>
          <a:bodyPr/>
          <a:lstStyle>
            <a:lvl1pPr marL="444500" indent="-438150">
              <a:buClr>
                <a:srgbClr val="335C79"/>
              </a:buClr>
              <a:buSzPct val="100000"/>
              <a:buFontTx/>
              <a:buBlip>
                <a:blip r:embed="rId3"/>
              </a:buBlip>
              <a:tabLst/>
              <a:defRPr lang="it-IT" sz="2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1pPr>
            <a:lvl2pPr marL="444500" indent="-225425">
              <a:lnSpc>
                <a:spcPct val="100000"/>
              </a:lnSpc>
              <a:spcAft>
                <a:spcPts val="1200"/>
              </a:spcAft>
              <a:buFont typeface="Open Sans Condensed Light"/>
              <a:buChar char=" "/>
              <a:tabLst/>
              <a:defRPr lang="it-IT" sz="2400" b="0" i="0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2pPr>
            <a:lvl3pPr marL="890588" indent="-400050">
              <a:buFont typeface="Open Sans Condensed Light"/>
              <a:buChar char="◦"/>
              <a:tabLst/>
              <a:defRPr lang="it-IT" sz="2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3pPr>
            <a:lvl4pPr marL="1246188" indent="-309563">
              <a:buFont typeface="Arial" panose="020B0604020202020204" pitchFamily="34" charset="0"/>
              <a:buChar char="•"/>
              <a:tabLst>
                <a:tab pos="974725" algn="l"/>
              </a:tabLst>
              <a:defRPr lang="it-IT"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4pPr>
            <a:lvl5pPr marL="1511300" indent="-279400">
              <a:buFont typeface="Open Sans Condensed Light"/>
              <a:buChar char="・"/>
              <a:tabLst/>
              <a:defRPr sz="1600"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Fare </a:t>
            </a:r>
            <a:r>
              <a:rPr lang="en-US" dirty="0" err="1"/>
              <a:t>clic</a:t>
            </a:r>
            <a:r>
              <a:rPr lang="en-US" dirty="0"/>
              <a:t> per </a:t>
            </a:r>
            <a:r>
              <a:rPr lang="en-US" dirty="0" err="1"/>
              <a:t>modeificare</a:t>
            </a:r>
            <a:r>
              <a:rPr lang="en-US" dirty="0"/>
              <a:t>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stili</a:t>
            </a:r>
            <a:r>
              <a:rPr lang="en-US" dirty="0"/>
              <a:t> del </a:t>
            </a:r>
            <a:r>
              <a:rPr lang="en-US" dirty="0" err="1"/>
              <a:t>testo</a:t>
            </a:r>
            <a:r>
              <a:rPr lang="en-US" dirty="0"/>
              <a:t> </a:t>
            </a:r>
            <a:r>
              <a:rPr lang="en-US" dirty="0" err="1"/>
              <a:t>dello</a:t>
            </a:r>
            <a:r>
              <a:rPr lang="en-US" dirty="0"/>
              <a:t> schema</a:t>
            </a:r>
          </a:p>
          <a:p>
            <a:pPr lvl="1"/>
            <a:r>
              <a:rPr lang="en-US" dirty="0"/>
              <a:t>Secondo </a:t>
            </a:r>
            <a:r>
              <a:rPr lang="en-US" dirty="0" err="1"/>
              <a:t>livello</a:t>
            </a:r>
            <a:endParaRPr lang="en-US" dirty="0"/>
          </a:p>
          <a:p>
            <a:pPr lvl="2"/>
            <a:r>
              <a:rPr lang="en-US" dirty="0" err="1"/>
              <a:t>Terzo</a:t>
            </a:r>
            <a:r>
              <a:rPr lang="en-US" dirty="0"/>
              <a:t> </a:t>
            </a:r>
            <a:r>
              <a:rPr lang="en-US" dirty="0" err="1"/>
              <a:t>livello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livello</a:t>
            </a:r>
            <a:endParaRPr lang="en-US" dirty="0"/>
          </a:p>
          <a:p>
            <a:pPr lvl="4"/>
            <a:r>
              <a:rPr lang="en-US" dirty="0"/>
              <a:t>Quinto </a:t>
            </a:r>
            <a:r>
              <a:rPr lang="en-US" dirty="0" err="1"/>
              <a:t>livello</a:t>
            </a:r>
            <a:endParaRPr lang="en-US" dirty="0"/>
          </a:p>
        </p:txBody>
      </p:sp>
      <p:sp>
        <p:nvSpPr>
          <p:cNvPr id="17" name="Titolo 15">
            <a:extLst>
              <a:ext uri="{FF2B5EF4-FFF2-40B4-BE49-F238E27FC236}">
                <a16:creationId xmlns:a16="http://schemas.microsoft.com/office/drawing/2014/main" id="{8E59A4D1-0E20-0044-B1F2-426D91BED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53" y="181146"/>
            <a:ext cx="8099425" cy="396455"/>
          </a:xfrm>
          <a:prstGeom prst="rect">
            <a:avLst/>
          </a:prstGeom>
        </p:spPr>
        <p:txBody>
          <a:bodyPr/>
          <a:lstStyle>
            <a:lvl1pPr>
              <a:defRPr lang="it-IT" sz="2800" b="1" i="0" kern="1200" cap="none" baseline="0">
                <a:solidFill>
                  <a:srgbClr val="094F6D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21" name="Segnaposto testo 20">
            <a:extLst>
              <a:ext uri="{FF2B5EF4-FFF2-40B4-BE49-F238E27FC236}">
                <a16:creationId xmlns:a16="http://schemas.microsoft.com/office/drawing/2014/main" id="{CD0021F1-840C-AB48-B5AE-735157C2225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0854" y="604267"/>
            <a:ext cx="8099425" cy="422275"/>
          </a:xfrm>
          <a:prstGeom prst="rect">
            <a:avLst/>
          </a:prstGeom>
        </p:spPr>
        <p:txBody>
          <a:bodyPr/>
          <a:lstStyle>
            <a:lvl1pPr>
              <a:buNone/>
              <a:defRPr sz="2400"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it-IT" dirty="0"/>
              <a:t>sottotitolo</a:t>
            </a:r>
            <a:endParaRPr lang="en-US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3DCB1C34-0DC4-3245-8B02-7B90DB5CA938}"/>
              </a:ext>
            </a:extLst>
          </p:cNvPr>
          <p:cNvSpPr/>
          <p:nvPr userDrawn="1"/>
        </p:nvSpPr>
        <p:spPr>
          <a:xfrm>
            <a:off x="0" y="6626888"/>
            <a:ext cx="6476163" cy="2360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it-IT" sz="2800" b="0" i="0" dirty="0">
              <a:solidFill>
                <a:schemeClr val="bg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3D77951-075C-D548-988D-FC30BF7C64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12082" y="6631912"/>
            <a:ext cx="2265362" cy="161262"/>
          </a:xfrm>
          <a:prstGeom prst="rect">
            <a:avLst/>
          </a:prstGeom>
        </p:spPr>
        <p:txBody>
          <a:bodyPr/>
          <a:lstStyle>
            <a:lvl1pPr algn="r">
              <a:buNone/>
              <a:defRPr sz="1000"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 dirty="0"/>
              <a:t>Nome del </a:t>
            </a:r>
            <a:r>
              <a:rPr lang="en-US" dirty="0" err="1"/>
              <a:t>Laureando</a:t>
            </a:r>
            <a:endParaRPr lang="en-US" dirty="0"/>
          </a:p>
        </p:txBody>
      </p:sp>
      <p:sp>
        <p:nvSpPr>
          <p:cNvPr id="16" name="Segnaposto testo 4">
            <a:extLst>
              <a:ext uri="{FF2B5EF4-FFF2-40B4-BE49-F238E27FC236}">
                <a16:creationId xmlns:a16="http://schemas.microsoft.com/office/drawing/2014/main" id="{97FFF894-542D-F342-8415-024B3CDCF0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0853" y="6631912"/>
            <a:ext cx="5677094" cy="161262"/>
          </a:xfrm>
          <a:prstGeom prst="rect">
            <a:avLst/>
          </a:prstGeom>
        </p:spPr>
        <p:txBody>
          <a:bodyPr/>
          <a:lstStyle>
            <a:lvl1pPr algn="l">
              <a:buNone/>
              <a:defRPr sz="100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 dirty="0" err="1"/>
              <a:t>Titolo</a:t>
            </a:r>
            <a:r>
              <a:rPr lang="en-US" dirty="0"/>
              <a:t> della </a:t>
            </a:r>
            <a:r>
              <a:rPr lang="en-US" dirty="0" err="1"/>
              <a:t>Tesi</a:t>
            </a:r>
            <a:endParaRPr lang="en-US" dirty="0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54325AC2-0E1B-794A-9F7A-82CB7A367383}"/>
              </a:ext>
            </a:extLst>
          </p:cNvPr>
          <p:cNvGrpSpPr/>
          <p:nvPr userDrawn="1"/>
        </p:nvGrpSpPr>
        <p:grpSpPr>
          <a:xfrm>
            <a:off x="6264220" y="6241556"/>
            <a:ext cx="280658" cy="595165"/>
            <a:chOff x="6264220" y="6241556"/>
            <a:chExt cx="280658" cy="595165"/>
          </a:xfrm>
        </p:grpSpPr>
        <p:sp>
          <p:nvSpPr>
            <p:cNvPr id="6" name="Rettangolo 5">
              <a:extLst>
                <a:ext uri="{FF2B5EF4-FFF2-40B4-BE49-F238E27FC236}">
                  <a16:creationId xmlns:a16="http://schemas.microsoft.com/office/drawing/2014/main" id="{7A2D7845-9495-6648-B053-951B127DED77}"/>
                </a:ext>
              </a:extLst>
            </p:cNvPr>
            <p:cNvSpPr/>
            <p:nvPr userDrawn="1"/>
          </p:nvSpPr>
          <p:spPr>
            <a:xfrm rot="16200000">
              <a:off x="6284439" y="6632556"/>
              <a:ext cx="190918" cy="19091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D9DAF529-3C8A-A641-B68B-13DA9FC3F820}"/>
                </a:ext>
              </a:extLst>
            </p:cNvPr>
            <p:cNvSpPr/>
            <p:nvPr userDrawn="1"/>
          </p:nvSpPr>
          <p:spPr>
            <a:xfrm rot="13500000">
              <a:off x="6106966" y="6398810"/>
              <a:ext cx="595165" cy="280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15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24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6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Open Sans Condensed" panose="020B0606030504020204" pitchFamily="34" charset="0"/>
          <a:ea typeface="Open Sans Condensed" panose="020B0606030504020204" pitchFamily="34" charset="0"/>
          <a:cs typeface="Open Sans Condensed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60000"/>
        <a:buFont typeface="Courier New" panose="02070309020205020404" pitchFamily="49" charset="0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olo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1800" b="0" i="0" u="none" strike="noStrike" baseline="0" dirty="0">
                <a:latin typeface="CMBX12"/>
              </a:rPr>
              <a:t>Utilizzo degli LLM per Generare </a:t>
            </a:r>
            <a:r>
              <a:rPr lang="it-IT" sz="1800" b="0" i="0" u="none" strike="noStrike" baseline="0" dirty="0" err="1">
                <a:latin typeface="CMBX12"/>
              </a:rPr>
              <a:t>Hugging</a:t>
            </a:r>
            <a:r>
              <a:rPr lang="it-IT" sz="1800" b="0" i="0" u="none" strike="noStrike" baseline="0" dirty="0">
                <a:latin typeface="CMBX12"/>
              </a:rPr>
              <a:t> Face Model Card </a:t>
            </a:r>
            <a:br>
              <a:rPr lang="it-IT" sz="1800" b="0" i="0" u="none" strike="noStrike" baseline="0" dirty="0">
                <a:latin typeface="CMBX12"/>
              </a:rPr>
            </a:br>
            <a:r>
              <a:rPr lang="it-IT" sz="1800" b="0" i="0" u="none" strike="noStrike" baseline="0" dirty="0">
                <a:latin typeface="CMBX12"/>
              </a:rPr>
              <a:t>da esempi di codice</a:t>
            </a:r>
            <a:endParaRPr lang="it-IT" dirty="0"/>
          </a:p>
        </p:txBody>
      </p:sp>
      <p:sp>
        <p:nvSpPr>
          <p:cNvPr id="21" name="Segnaposto testo 2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Laureando: Stefano Palombo</a:t>
            </a:r>
          </a:p>
          <a:p>
            <a:endParaRPr lang="it-IT" dirty="0"/>
          </a:p>
        </p:txBody>
      </p:sp>
      <p:sp>
        <p:nvSpPr>
          <p:cNvPr id="22" name="Segnaposto testo 2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Relatore: Dr. Juri Di Rocco – Correlatore: Dr. Claudio Di Sipio</a:t>
            </a:r>
          </a:p>
        </p:txBody>
      </p:sp>
    </p:spTree>
    <p:extLst>
      <p:ext uri="{BB962C8B-B14F-4D97-AF65-F5344CB8AC3E}">
        <p14:creationId xmlns:p14="http://schemas.microsoft.com/office/powerpoint/2010/main" val="302819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C07A4-E259-431B-DD7F-F2A788910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00978E8-645B-7084-3B33-8E98780D9B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METEOR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r>
              <a:rPr lang="it-IT" dirty="0"/>
              <a:t>Cosine </a:t>
            </a:r>
            <a:r>
              <a:rPr lang="it-IT" dirty="0" err="1"/>
              <a:t>similarity</a:t>
            </a:r>
            <a:endParaRPr lang="it-IT" dirty="0"/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r>
              <a:rPr lang="it-IT" dirty="0" err="1"/>
              <a:t>CodeBLEU</a:t>
            </a:r>
            <a:endParaRPr lang="it-IT" dirty="0"/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pPr lvl="3"/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71B2FDC-3132-A1AB-B1C0-48D07AFED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Validazione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13E1BBAC-4A66-C41D-319E-9C08B4F568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Metriche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5B4FAD95-ECFB-BC11-3D71-AF73E769C7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9EBF6FDE-84EC-9E90-FBA8-62AF419CFA9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45812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4D6E6-0E0F-51FC-9C98-4DB281FAB9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60CD7711-B249-8A33-9FCD-18298611F1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5CEAFCB3-53E2-9227-F941-BA4E24432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3853829A-271E-FDDD-714F-07D171D4E9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Grafici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A66015C4-B20A-02D4-32F2-D6F7C84755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5FC7E93E-B6D5-C4E4-EE33-5C7D64BFAB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5" name="Immagine 4" descr="Immagine che contiene diagramma, schermata, Diagramma&#10;&#10;Il contenuto generato dall'IA potrebbe non essere corretto.">
            <a:extLst>
              <a:ext uri="{FF2B5EF4-FFF2-40B4-BE49-F238E27FC236}">
                <a16:creationId xmlns:a16="http://schemas.microsoft.com/office/drawing/2014/main" id="{5CBC7719-FEDA-1BD5-F660-0CA985C5A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3588" y="1052913"/>
            <a:ext cx="4969594" cy="237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15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09496-BAD2-D040-7C5C-5EA210D75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9A351421-FC6E-A990-0B10-0A6449F7E1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Rate Limit API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pPr lvl="3"/>
            <a:endParaRPr lang="it-IT" dirty="0"/>
          </a:p>
          <a:p>
            <a:r>
              <a:rPr lang="it-IT" dirty="0"/>
              <a:t>Capacità LLM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pPr lvl="3"/>
            <a:endParaRPr lang="it-IT" dirty="0"/>
          </a:p>
          <a:p>
            <a:pPr marL="936625" lvl="3" indent="0">
              <a:buNone/>
            </a:pPr>
            <a:endParaRPr lang="it-IT" dirty="0"/>
          </a:p>
          <a:p>
            <a:pPr lvl="3"/>
            <a:endParaRPr lang="it-IT" dirty="0"/>
          </a:p>
          <a:p>
            <a:pPr marL="936625" lvl="3" indent="0">
              <a:buNone/>
            </a:pPr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3674B2D4-E0FD-9E4B-D990-169410532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Limitazioni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B3A72B20-730B-C7EB-E2DF-1519CC1E91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25699F44-BFD3-D967-C435-23C9FCE791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1356A13E-0DD8-B1EC-EB3D-494ABE4B08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4977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Ottimizzazione selezione </a:t>
            </a:r>
            <a:r>
              <a:rPr lang="it-IT" dirty="0" err="1"/>
              <a:t>snippet</a:t>
            </a:r>
            <a:endParaRPr lang="it-IT" dirty="0"/>
          </a:p>
          <a:p>
            <a:pPr lvl="1"/>
            <a:r>
              <a:rPr lang="it-IT" dirty="0" err="1"/>
              <a:t>CodeBERT</a:t>
            </a:r>
            <a:endParaRPr lang="it-IT" dirty="0"/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r>
              <a:rPr lang="it-IT" dirty="0"/>
              <a:t>Generazione completa della model card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r>
              <a:rPr lang="it-IT" dirty="0"/>
              <a:t>Predizione automatica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pPr lvl="3"/>
            <a:endParaRPr lang="it-IT" dirty="0"/>
          </a:p>
          <a:p>
            <a:pPr lvl="3"/>
            <a:endParaRPr lang="it-IT" dirty="0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Conclusione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Sviluppi futuri</a:t>
            </a:r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4"/>
          </p:nvPr>
        </p:nvSpPr>
        <p:spPr>
          <a:xfrm>
            <a:off x="130853" y="6631912"/>
            <a:ext cx="5677094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2870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A18EE2-3479-7F08-AC8F-AC319536F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144E1C86-D308-7427-5DE2-A584ED3DFC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Contesto</a:t>
            </a:r>
          </a:p>
          <a:p>
            <a:pPr lvl="1"/>
            <a:r>
              <a:rPr lang="it-IT" i="1" dirty="0" err="1"/>
              <a:t>Hugging</a:t>
            </a:r>
            <a:r>
              <a:rPr lang="it-IT" i="1" dirty="0"/>
              <a:t> Face</a:t>
            </a:r>
          </a:p>
          <a:p>
            <a:pPr lvl="2"/>
            <a:r>
              <a:rPr lang="it-IT" i="1" dirty="0"/>
              <a:t>model card </a:t>
            </a:r>
            <a:r>
              <a:rPr lang="it-IT" dirty="0"/>
              <a:t>dei </a:t>
            </a:r>
            <a:r>
              <a:rPr lang="it-IT" i="1" dirty="0"/>
              <a:t>PTM</a:t>
            </a:r>
          </a:p>
          <a:p>
            <a:endParaRPr lang="it-IT" dirty="0"/>
          </a:p>
          <a:p>
            <a:pPr marL="6350" indent="0">
              <a:buNone/>
            </a:pPr>
            <a:endParaRPr lang="it-IT" dirty="0"/>
          </a:p>
          <a:p>
            <a:r>
              <a:rPr lang="it-IT" dirty="0"/>
              <a:t>Obiettivo</a:t>
            </a:r>
          </a:p>
          <a:p>
            <a:pPr lvl="1"/>
            <a:r>
              <a:rPr lang="it-IT" dirty="0"/>
              <a:t>Analizzare corrispondenza codice ufficiale vs reale</a:t>
            </a:r>
          </a:p>
          <a:p>
            <a:pPr lvl="1"/>
            <a:r>
              <a:rPr lang="it-IT" dirty="0"/>
              <a:t>Miglioramento della documentazione esistente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3DD9B601-4F73-F13F-47B6-200CD180D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8095026C-DC3F-6972-26F5-20950343D3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Caso di studio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93400617-08A3-371F-E8D6-4D12A78CEE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24EAB815-CBDE-DE09-9C57-868AD86E37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4" name="Immagine 3" descr="Immagine che contiene testo, clipart, Elementi grafici, grafica&#10;&#10;Il contenuto generato dall'IA potrebbe non essere corretto.">
            <a:extLst>
              <a:ext uri="{FF2B5EF4-FFF2-40B4-BE49-F238E27FC236}">
                <a16:creationId xmlns:a16="http://schemas.microsoft.com/office/drawing/2014/main" id="{EEC4B73D-0CF7-319A-B931-7CA7CE673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359" y="1296606"/>
            <a:ext cx="3467446" cy="173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038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B876D-6A24-DB74-6A48-25F8887D8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5A40A54A-BD35-1F7B-6786-CEFF92A269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Problematica delle attuali model card</a:t>
            </a:r>
          </a:p>
          <a:p>
            <a:pPr lvl="1"/>
            <a:r>
              <a:rPr lang="it-IT" dirty="0"/>
              <a:t>Esempi di codice non sempre presenti o rappresentativi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C60E705F-02B1-CEB8-40D5-0246B5FF6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CBE5CB28-E00C-0974-C03D-367101882B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Motivazione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BE96BE0C-B032-C7FB-C385-85ED541719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40BE7E38-6B00-27B7-0550-4457C37F87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88B193F-22EE-C1B1-4AC0-EA730D526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742" y="2217793"/>
            <a:ext cx="4884516" cy="386537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75E5689-4074-7CF7-FC05-63CC7BA33B47}"/>
              </a:ext>
            </a:extLst>
          </p:cNvPr>
          <p:cNvSpPr txBox="1"/>
          <p:nvPr/>
        </p:nvSpPr>
        <p:spPr>
          <a:xfrm>
            <a:off x="2793211" y="6059860"/>
            <a:ext cx="35575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/>
              <a:t>https://huggingface.co/microsoft/deberta-large-mnli</a:t>
            </a:r>
          </a:p>
        </p:txBody>
      </p:sp>
    </p:spTree>
    <p:extLst>
      <p:ext uri="{BB962C8B-B14F-4D97-AF65-F5344CB8AC3E}">
        <p14:creationId xmlns:p14="http://schemas.microsoft.com/office/powerpoint/2010/main" val="183360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86724-9A7E-69C2-312E-FFFAE7533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A95C5551-D411-EB70-DB7D-30ED0B0B01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Data-mining</a:t>
            </a:r>
          </a:p>
          <a:p>
            <a:pPr lvl="1"/>
            <a:r>
              <a:rPr lang="it-IT" dirty="0"/>
              <a:t>Ricerca script Python su progetti opensource</a:t>
            </a:r>
          </a:p>
          <a:p>
            <a:pPr lvl="2"/>
            <a:r>
              <a:rPr lang="it-IT" i="1" dirty="0" err="1"/>
              <a:t>PyGithub</a:t>
            </a:r>
            <a:endParaRPr lang="it-IT" i="1" dirty="0"/>
          </a:p>
          <a:p>
            <a:pPr lvl="2"/>
            <a:r>
              <a:rPr lang="it-IT" i="1" dirty="0" err="1"/>
              <a:t>MongoDB</a:t>
            </a:r>
            <a:endParaRPr lang="it-IT" i="1" dirty="0"/>
          </a:p>
          <a:p>
            <a:pPr lvl="2"/>
            <a:endParaRPr lang="it-IT" i="1" dirty="0"/>
          </a:p>
          <a:p>
            <a:pPr marL="490538" lvl="2" indent="0">
              <a:buNone/>
            </a:pPr>
            <a:endParaRPr lang="it-IT" i="1" dirty="0"/>
          </a:p>
          <a:p>
            <a:r>
              <a:rPr lang="it-IT" dirty="0"/>
              <a:t>Clustering</a:t>
            </a:r>
          </a:p>
          <a:p>
            <a:pPr lvl="1"/>
            <a:r>
              <a:rPr lang="it-IT" dirty="0"/>
              <a:t>Raggruppamento partizionale</a:t>
            </a:r>
          </a:p>
          <a:p>
            <a:pPr lvl="2"/>
            <a:r>
              <a:rPr lang="it-IT" dirty="0" err="1"/>
              <a:t>Kmeans</a:t>
            </a:r>
            <a:endParaRPr lang="it-IT" dirty="0"/>
          </a:p>
          <a:p>
            <a:pPr lvl="3"/>
            <a:r>
              <a:rPr lang="it-IT" dirty="0"/>
              <a:t>Inizializzazione </a:t>
            </a:r>
            <a:r>
              <a:rPr lang="it-IT" dirty="0" err="1"/>
              <a:t>centroidi</a:t>
            </a:r>
            <a:endParaRPr lang="it-IT" dirty="0"/>
          </a:p>
          <a:p>
            <a:pPr lvl="3"/>
            <a:r>
              <a:rPr lang="it-IT" dirty="0"/>
              <a:t>Calcolo distanza</a:t>
            </a:r>
          </a:p>
          <a:p>
            <a:pPr lvl="3"/>
            <a:r>
              <a:rPr lang="it-IT" dirty="0"/>
              <a:t>Ricalcolo </a:t>
            </a:r>
            <a:r>
              <a:rPr lang="it-IT" dirty="0" err="1"/>
              <a:t>centrodi</a:t>
            </a:r>
            <a:endParaRPr lang="it-IT" dirty="0"/>
          </a:p>
          <a:p>
            <a:pPr lvl="2"/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95165675-0263-E5D5-190F-9F7627A37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Background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A23FFA6D-8889-2B11-B349-397045A243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Tecnologie 1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A765733F-91B7-5CBF-A75A-94046530F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18C014D7-7298-BE8B-A8CC-2D4BD6D126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7" name="Immagine 6" descr="Immagine che contiene strumento, design&#10;&#10;Il contenuto generato dall'IA potrebbe non essere corretto.">
            <a:extLst>
              <a:ext uri="{FF2B5EF4-FFF2-40B4-BE49-F238E27FC236}">
                <a16:creationId xmlns:a16="http://schemas.microsoft.com/office/drawing/2014/main" id="{06625790-73AF-DF8A-6749-5060CC040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4279" y="1765146"/>
            <a:ext cx="1832050" cy="1832050"/>
          </a:xfrm>
          <a:prstGeom prst="rect">
            <a:avLst/>
          </a:prstGeom>
        </p:spPr>
      </p:pic>
      <p:pic>
        <p:nvPicPr>
          <p:cNvPr id="12" name="Immagine 11" descr="Immagine che contiene clipart, simbolo, Elementi grafici, cartone animato&#10;&#10;Il contenuto generato dall'IA potrebbe non essere corretto.">
            <a:extLst>
              <a:ext uri="{FF2B5EF4-FFF2-40B4-BE49-F238E27FC236}">
                <a16:creationId xmlns:a16="http://schemas.microsoft.com/office/drawing/2014/main" id="{94B80516-6176-F35C-4EC2-7A027C104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280" y="1656630"/>
            <a:ext cx="628080" cy="628080"/>
          </a:xfrm>
          <a:prstGeom prst="rect">
            <a:avLst/>
          </a:prstGeom>
        </p:spPr>
      </p:pic>
      <p:pic>
        <p:nvPicPr>
          <p:cNvPr id="17" name="Immagine 16" descr="Immagine che contiene clipart, simbolo, silhouette&#10;&#10;Il contenuto generato dall'IA potrebbe non essere corretto.">
            <a:extLst>
              <a:ext uri="{FF2B5EF4-FFF2-40B4-BE49-F238E27FC236}">
                <a16:creationId xmlns:a16="http://schemas.microsoft.com/office/drawing/2014/main" id="{1743890D-192C-E087-9B92-F70BCC130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0279" y="2449140"/>
            <a:ext cx="572102" cy="320377"/>
          </a:xfrm>
          <a:prstGeom prst="rect">
            <a:avLst/>
          </a:prstGeom>
        </p:spPr>
      </p:pic>
      <p:pic>
        <p:nvPicPr>
          <p:cNvPr id="25" name="Immagine 24" descr="Immagine che contiene verde&#10;&#10;Il contenuto generato dall'IA potrebbe non essere corretto.">
            <a:extLst>
              <a:ext uri="{FF2B5EF4-FFF2-40B4-BE49-F238E27FC236}">
                <a16:creationId xmlns:a16="http://schemas.microsoft.com/office/drawing/2014/main" id="{B5594100-4BCF-056A-E51C-6DA496E29B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0304" y="3054458"/>
            <a:ext cx="237051" cy="454013"/>
          </a:xfrm>
          <a:prstGeom prst="rect">
            <a:avLst/>
          </a:prstGeom>
        </p:spPr>
      </p:pic>
      <p:pic>
        <p:nvPicPr>
          <p:cNvPr id="27" name="Immagine 26" descr="Immagine che contiene schermata, diagramma, design&#10;&#10;Il contenuto generato dall'IA potrebbe non essere corretto.">
            <a:extLst>
              <a:ext uri="{FF2B5EF4-FFF2-40B4-BE49-F238E27FC236}">
                <a16:creationId xmlns:a16="http://schemas.microsoft.com/office/drawing/2014/main" id="{25E3FFE8-AD86-9471-8341-B17A07E4B5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3228" y="3750647"/>
            <a:ext cx="3540373" cy="2360249"/>
          </a:xfrm>
          <a:prstGeom prst="rect">
            <a:avLst/>
          </a:prstGeom>
        </p:spPr>
      </p:pic>
      <p:pic>
        <p:nvPicPr>
          <p:cNvPr id="31" name="Immagine 30" descr="Immagine che contiene clipart, cartone animato, emoticon, sorridente&#10;&#10;Il contenuto generato dall'IA potrebbe non essere corretto.">
            <a:extLst>
              <a:ext uri="{FF2B5EF4-FFF2-40B4-BE49-F238E27FC236}">
                <a16:creationId xmlns:a16="http://schemas.microsoft.com/office/drawing/2014/main" id="{020EBE2A-9766-5833-404B-3AC3E83773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5888" y="2261923"/>
            <a:ext cx="507594" cy="50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18F78-3D3F-B970-F303-5ABAC2B4A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BD7950FB-B218-8C1E-99ED-1CE54DB2F1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LLM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8D2C07EC-5652-09D5-C2EB-715A4945B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Background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D17D6861-63FB-F4A8-C5E4-875BDCF9FA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Tecnologie 2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F6F6F3EE-0AF1-4324-0A42-197EB511F2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866F54A5-857F-1434-889D-0879DD3965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160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5B50C-4504-990C-2ACB-960AA2011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B34A021-22A8-1F12-7B21-474CEE39EE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Modelli popolari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pPr marL="936625" lvl="3" indent="0">
              <a:buNone/>
            </a:pPr>
            <a:endParaRPr lang="it-IT" dirty="0"/>
          </a:p>
          <a:p>
            <a:pPr marL="936625" lvl="3" indent="0">
              <a:buNone/>
            </a:pPr>
            <a:endParaRPr lang="it-IT" dirty="0"/>
          </a:p>
          <a:p>
            <a:r>
              <a:rPr lang="it-IT" dirty="0"/>
              <a:t>Lunghezza file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pPr lvl="3"/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1C2950C4-8A46-2152-3963-E9695D22E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Approccio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B901E46E-188B-64B2-3FCF-121D8329D3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Filtraggio modelli e file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C76380C2-A404-F34F-A918-BA2779BE01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458CA377-969A-F537-9EB9-E810AF03A7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56096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18CC0-AA55-AB92-0809-CB4B4DFFE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8764F0A2-1319-BB42-8B5E-AA3C5D1A1E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err="1"/>
              <a:t>Parsing</a:t>
            </a:r>
            <a:r>
              <a:rPr lang="it-IT" dirty="0"/>
              <a:t> file</a:t>
            </a:r>
          </a:p>
          <a:p>
            <a:pPr lvl="1"/>
            <a:r>
              <a:rPr lang="it-IT" dirty="0"/>
              <a:t>AST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pPr marL="936625" lvl="3" indent="0">
              <a:buNone/>
            </a:pPr>
            <a:endParaRPr lang="it-IT" dirty="0"/>
          </a:p>
          <a:p>
            <a:r>
              <a:rPr lang="it-IT" dirty="0"/>
              <a:t>Cluster degli </a:t>
            </a:r>
            <a:r>
              <a:rPr lang="it-IT" dirty="0" err="1"/>
              <a:t>snippet</a:t>
            </a:r>
            <a:endParaRPr lang="it-IT" dirty="0"/>
          </a:p>
          <a:p>
            <a:pPr lvl="1"/>
            <a:r>
              <a:rPr lang="it-IT" dirty="0"/>
              <a:t>AST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811786C-232A-3DC1-B743-A36E2E18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Approccio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3AC1F504-BB82-8B16-EC31-095E70B51A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Selezione migliori </a:t>
            </a:r>
            <a:r>
              <a:rPr lang="it-IT" dirty="0" err="1"/>
              <a:t>snippet</a:t>
            </a:r>
            <a:r>
              <a:rPr lang="it-IT" dirty="0"/>
              <a:t> di codice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9B64E39E-6E16-7FA1-5A6C-A4CFAA4FD1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8DD85023-910F-569E-0764-E2678B831F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6946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F74BD-E2D3-8C6B-7581-1727A9EF7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18BEE256-AC49-6637-F5C6-A4E64F1BA0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D5C67842-D8A5-6933-79F3-E5B2A9782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Approccio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A91CC63D-972E-E193-E125-362704D358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Utilizzo dell’LLM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4A619E78-2322-5BC1-991E-C97C97C68C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8D7819A2-B72D-F485-7FEF-3757F55DB0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35268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23ACC-8925-FD37-9111-A64FA585C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D479A9E4-7070-A89E-3BCF-6D1F76E18C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9FF47841-9CA8-6A42-40E4-FF8FE7C3E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Validazione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EE2BBBC3-5553-7CA3-28C6-2DB6102551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Ricerca model card ufficiali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51237ABD-CAD3-605C-0309-1860E1894D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305A2C02-1A38-52CC-E704-511FD899EA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72193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020 DISIM v2.1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-12 TEMPLATE LAUREE" id="{580F6C91-7CF7-D748-8AA8-15798B170132}" vid="{523CF79F-2F03-D143-83DB-02F7E66F9037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595f7fc-760b-4ea4-9249-95fb92689a4a" xsi:nil="true"/>
    <lcf76f155ced4ddcb4097134ff3c332f xmlns="0c3559c0-c062-4af7-ac30-129a7d67ad68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4CE9D91EE75CD47B67E96437F666166" ma:contentTypeVersion="17" ma:contentTypeDescription="Creare un nuovo documento." ma:contentTypeScope="" ma:versionID="27fe5eaa8962615fb7af38ab68136cfd">
  <xsd:schema xmlns:xsd="http://www.w3.org/2001/XMLSchema" xmlns:xs="http://www.w3.org/2001/XMLSchema" xmlns:p="http://schemas.microsoft.com/office/2006/metadata/properties" xmlns:ns2="0c3559c0-c062-4af7-ac30-129a7d67ad68" xmlns:ns3="e595f7fc-760b-4ea4-9249-95fb92689a4a" targetNamespace="http://schemas.microsoft.com/office/2006/metadata/properties" ma:root="true" ma:fieldsID="cd16d42f19c5b5b5c1f34dde9c2fb142" ns2:_="" ns3:_="">
    <xsd:import namespace="0c3559c0-c062-4af7-ac30-129a7d67ad68"/>
    <xsd:import namespace="e595f7fc-760b-4ea4-9249-95fb92689a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3559c0-c062-4af7-ac30-129a7d67ad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Tag immagine" ma:readOnly="false" ma:fieldId="{5cf76f15-5ced-4ddc-b409-7134ff3c332f}" ma:taxonomyMulti="true" ma:sspId="6fe4079d-2b73-4d93-b654-11479622b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95f7fc-760b-4ea4-9249-95fb92689a4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da0e8f7-9704-4eba-ba9e-432279236845}" ma:internalName="TaxCatchAll" ma:showField="CatchAllData" ma:web="e595f7fc-760b-4ea4-9249-95fb92689a4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1BE2687-F150-448C-95DD-B41C64E515F1}">
  <ds:schemaRefs>
    <ds:schemaRef ds:uri="http://schemas.microsoft.com/office/2006/metadata/properties"/>
    <ds:schemaRef ds:uri="http://schemas.microsoft.com/office/infopath/2007/PartnerControls"/>
    <ds:schemaRef ds:uri="e595f7fc-760b-4ea4-9249-95fb92689a4a"/>
    <ds:schemaRef ds:uri="0c3559c0-c062-4af7-ac30-129a7d67ad68"/>
  </ds:schemaRefs>
</ds:datastoreItem>
</file>

<file path=customXml/itemProps2.xml><?xml version="1.0" encoding="utf-8"?>
<ds:datastoreItem xmlns:ds="http://schemas.openxmlformats.org/officeDocument/2006/customXml" ds:itemID="{09EA235B-B96F-466E-B537-3A609DD2BA9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1169FF-6B5F-467D-B8E8-A46290F8BB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c3559c0-c062-4af7-ac30-129a7d67ad68"/>
    <ds:schemaRef ds:uri="e595f7fc-760b-4ea4-9249-95fb92689a4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2020-12 TEMPLATE LAUREE (2)</Template>
  <TotalTime>0</TotalTime>
  <Words>407</Words>
  <Application>Microsoft Office PowerPoint</Application>
  <PresentationFormat>Presentazione su schermo (4:3)</PresentationFormat>
  <Paragraphs>143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2" baseType="lpstr">
      <vt:lpstr>CMBX12</vt:lpstr>
      <vt:lpstr>Open Sans Condensed Light</vt:lpstr>
      <vt:lpstr>Open Sans Condensed</vt:lpstr>
      <vt:lpstr>Calibri</vt:lpstr>
      <vt:lpstr>Courier New</vt:lpstr>
      <vt:lpstr>Open Sans</vt:lpstr>
      <vt:lpstr>Calibri Light</vt:lpstr>
      <vt:lpstr>Arial</vt:lpstr>
      <vt:lpstr>2020 DISIM v2.1</vt:lpstr>
      <vt:lpstr>Utilizzo degli LLM per Generare Hugging Face Model Card  da esempi di codice</vt:lpstr>
      <vt:lpstr>Introduzione</vt:lpstr>
      <vt:lpstr>Introduzione</vt:lpstr>
      <vt:lpstr>Background</vt:lpstr>
      <vt:lpstr>Background</vt:lpstr>
      <vt:lpstr>Approccio</vt:lpstr>
      <vt:lpstr>Approccio</vt:lpstr>
      <vt:lpstr>Approccio</vt:lpstr>
      <vt:lpstr>Validazione</vt:lpstr>
      <vt:lpstr>Validazione</vt:lpstr>
      <vt:lpstr>Risultati</vt:lpstr>
      <vt:lpstr>Limitazioni</vt:lpstr>
      <vt:lpstr>Conclusione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</cp:revision>
  <dcterms:created xsi:type="dcterms:W3CDTF">2025-02-12T11:13:12Z</dcterms:created>
  <dcterms:modified xsi:type="dcterms:W3CDTF">2025-03-11T13:17:39Z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0x010100B4CE9D91EE75CD47B67E96437F666166</vt:lpwstr>
  </property>
</Properties>
</file>

<file path=docProps/thumbnail.jpeg>
</file>